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1" r:id="rId6"/>
    <p:sldId id="260" r:id="rId7"/>
    <p:sldId id="263" r:id="rId8"/>
    <p:sldId id="265" r:id="rId9"/>
    <p:sldId id="267" r:id="rId10"/>
    <p:sldId id="266" r:id="rId11"/>
    <p:sldId id="268" r:id="rId12"/>
    <p:sldId id="269" r:id="rId13"/>
    <p:sldId id="270" r:id="rId14"/>
    <p:sldId id="271" r:id="rId15"/>
    <p:sldId id="273" r:id="rId16"/>
    <p:sldId id="275" r:id="rId17"/>
    <p:sldId id="274"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D2558-9B44-4D5B-B50D-E732E63485B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B6D4F1-3E56-4FB9-B69D-7556C6804E55}">
      <dgm:prSet/>
      <dgm:spPr/>
      <dgm:t>
        <a:bodyPr/>
        <a:lstStyle/>
        <a:p>
          <a:r>
            <a:rPr lang="en-US" dirty="0"/>
            <a:t>CMS payment plans are also required by Congress to cover nearly all drugs, rather than concentrating on the most frequently prescribed (and/or cheaper) medications (Kesselheim, Avorn, and Sarpatwari, 2016) </a:t>
          </a:r>
        </a:p>
      </dgm:t>
    </dgm:pt>
    <dgm:pt modelId="{DFC222F3-253F-42CC-9150-FEC09697015E}" type="parTrans" cxnId="{E09D97B5-F903-4E05-B519-2E380E14B80F}">
      <dgm:prSet/>
      <dgm:spPr/>
      <dgm:t>
        <a:bodyPr/>
        <a:lstStyle/>
        <a:p>
          <a:endParaRPr lang="en-US"/>
        </a:p>
      </dgm:t>
    </dgm:pt>
    <dgm:pt modelId="{82153C04-1F9A-4B2F-88BF-49DA56AFDC0C}" type="sibTrans" cxnId="{E09D97B5-F903-4E05-B519-2E380E14B80F}">
      <dgm:prSet/>
      <dgm:spPr/>
      <dgm:t>
        <a:bodyPr/>
        <a:lstStyle/>
        <a:p>
          <a:endParaRPr lang="en-US"/>
        </a:p>
      </dgm:t>
    </dgm:pt>
    <dgm:pt modelId="{80F20DAC-9FDC-4A9F-BBB4-0B353FFD87D0}">
      <dgm:prSet/>
      <dgm:spPr/>
      <dgm:t>
        <a:bodyPr/>
        <a:lstStyle/>
        <a:p>
          <a:r>
            <a:rPr lang="en-US" dirty="0"/>
            <a:t>Companies routinely claim that the high costs of research and development, along with long delays in Food and Drug Administration (FDA) approval of new drugs, keep their costs high </a:t>
          </a:r>
        </a:p>
      </dgm:t>
    </dgm:pt>
    <dgm:pt modelId="{DFA14CF7-955F-4CD9-A1F5-41DF78CFD6FB}" type="parTrans" cxnId="{3BE2F718-9BA5-4877-84D2-F4485B4244DA}">
      <dgm:prSet/>
      <dgm:spPr/>
      <dgm:t>
        <a:bodyPr/>
        <a:lstStyle/>
        <a:p>
          <a:endParaRPr lang="en-US"/>
        </a:p>
      </dgm:t>
    </dgm:pt>
    <dgm:pt modelId="{FCE83202-932E-4626-B716-AD0CB9FC7C36}" type="sibTrans" cxnId="{3BE2F718-9BA5-4877-84D2-F4485B4244DA}">
      <dgm:prSet/>
      <dgm:spPr/>
      <dgm:t>
        <a:bodyPr/>
        <a:lstStyle/>
        <a:p>
          <a:endParaRPr lang="en-US"/>
        </a:p>
      </dgm:t>
    </dgm:pt>
    <dgm:pt modelId="{3E6EF091-3AC8-4A00-A87C-C3E0DE56642B}">
      <dgm:prSet/>
      <dgm:spPr/>
      <dgm:t>
        <a:bodyPr/>
        <a:lstStyle/>
        <a:p>
          <a:r>
            <a:rPr lang="en-US" dirty="0"/>
            <a:t>But academic analyses find at best missed evidence of association between R&amp;D expenses and drug prices (Jaroslawski, etc.  2016) and the FDA’s swifter drug approval processes  in recent years has not resulted in a commensurate price reduction of new pharmaceuticals </a:t>
          </a:r>
        </a:p>
      </dgm:t>
    </dgm:pt>
    <dgm:pt modelId="{84854378-99C1-49D0-A7F2-81F46F3F95BB}" type="parTrans" cxnId="{DCB3D7ED-D003-49B5-9449-7F87C42F1420}">
      <dgm:prSet/>
      <dgm:spPr/>
      <dgm:t>
        <a:bodyPr/>
        <a:lstStyle/>
        <a:p>
          <a:endParaRPr lang="en-US"/>
        </a:p>
      </dgm:t>
    </dgm:pt>
    <dgm:pt modelId="{40911693-1C90-4656-9C72-4B0F5532DABD}" type="sibTrans" cxnId="{DCB3D7ED-D003-49B5-9449-7F87C42F1420}">
      <dgm:prSet/>
      <dgm:spPr/>
      <dgm:t>
        <a:bodyPr/>
        <a:lstStyle/>
        <a:p>
          <a:endParaRPr lang="en-US"/>
        </a:p>
      </dgm:t>
    </dgm:pt>
    <dgm:pt modelId="{5FC03679-79DC-4ABC-82BE-36DBC37242A7}" type="pres">
      <dgm:prSet presAssocID="{9F5D2558-9B44-4D5B-B50D-E732E63485B6}" presName="linear" presStyleCnt="0">
        <dgm:presLayoutVars>
          <dgm:animLvl val="lvl"/>
          <dgm:resizeHandles val="exact"/>
        </dgm:presLayoutVars>
      </dgm:prSet>
      <dgm:spPr/>
      <dgm:t>
        <a:bodyPr/>
        <a:lstStyle/>
        <a:p>
          <a:endParaRPr lang="en-US"/>
        </a:p>
      </dgm:t>
    </dgm:pt>
    <dgm:pt modelId="{5A01C148-3292-4792-84A2-935D1721A0BC}" type="pres">
      <dgm:prSet presAssocID="{E9B6D4F1-3E56-4FB9-B69D-7556C6804E55}" presName="parentText" presStyleLbl="node1" presStyleIdx="0" presStyleCnt="3">
        <dgm:presLayoutVars>
          <dgm:chMax val="0"/>
          <dgm:bulletEnabled val="1"/>
        </dgm:presLayoutVars>
      </dgm:prSet>
      <dgm:spPr/>
      <dgm:t>
        <a:bodyPr/>
        <a:lstStyle/>
        <a:p>
          <a:endParaRPr lang="en-US"/>
        </a:p>
      </dgm:t>
    </dgm:pt>
    <dgm:pt modelId="{2E94848D-00F7-4A70-A4AB-83918B801D75}" type="pres">
      <dgm:prSet presAssocID="{82153C04-1F9A-4B2F-88BF-49DA56AFDC0C}" presName="spacer" presStyleCnt="0"/>
      <dgm:spPr/>
    </dgm:pt>
    <dgm:pt modelId="{E1BCF9A3-77B7-4CF0-B7B0-AEBE8932AD37}" type="pres">
      <dgm:prSet presAssocID="{80F20DAC-9FDC-4A9F-BBB4-0B353FFD87D0}" presName="parentText" presStyleLbl="node1" presStyleIdx="1" presStyleCnt="3">
        <dgm:presLayoutVars>
          <dgm:chMax val="0"/>
          <dgm:bulletEnabled val="1"/>
        </dgm:presLayoutVars>
      </dgm:prSet>
      <dgm:spPr/>
      <dgm:t>
        <a:bodyPr/>
        <a:lstStyle/>
        <a:p>
          <a:endParaRPr lang="en-US"/>
        </a:p>
      </dgm:t>
    </dgm:pt>
    <dgm:pt modelId="{85641619-8B04-493F-A1ED-95678793D1AB}" type="pres">
      <dgm:prSet presAssocID="{FCE83202-932E-4626-B716-AD0CB9FC7C36}" presName="spacer" presStyleCnt="0"/>
      <dgm:spPr/>
    </dgm:pt>
    <dgm:pt modelId="{CCB57E02-3302-4BB5-A18A-AC4DD276205D}" type="pres">
      <dgm:prSet presAssocID="{3E6EF091-3AC8-4A00-A87C-C3E0DE56642B}" presName="parentText" presStyleLbl="node1" presStyleIdx="2" presStyleCnt="3">
        <dgm:presLayoutVars>
          <dgm:chMax val="0"/>
          <dgm:bulletEnabled val="1"/>
        </dgm:presLayoutVars>
      </dgm:prSet>
      <dgm:spPr/>
      <dgm:t>
        <a:bodyPr/>
        <a:lstStyle/>
        <a:p>
          <a:endParaRPr lang="en-US"/>
        </a:p>
      </dgm:t>
    </dgm:pt>
  </dgm:ptLst>
  <dgm:cxnLst>
    <dgm:cxn modelId="{E09D97B5-F903-4E05-B519-2E380E14B80F}" srcId="{9F5D2558-9B44-4D5B-B50D-E732E63485B6}" destId="{E9B6D4F1-3E56-4FB9-B69D-7556C6804E55}" srcOrd="0" destOrd="0" parTransId="{DFC222F3-253F-42CC-9150-FEC09697015E}" sibTransId="{82153C04-1F9A-4B2F-88BF-49DA56AFDC0C}"/>
    <dgm:cxn modelId="{DCB3D7ED-D003-49B5-9449-7F87C42F1420}" srcId="{9F5D2558-9B44-4D5B-B50D-E732E63485B6}" destId="{3E6EF091-3AC8-4A00-A87C-C3E0DE56642B}" srcOrd="2" destOrd="0" parTransId="{84854378-99C1-49D0-A7F2-81F46F3F95BB}" sibTransId="{40911693-1C90-4656-9C72-4B0F5532DABD}"/>
    <dgm:cxn modelId="{3BE2F718-9BA5-4877-84D2-F4485B4244DA}" srcId="{9F5D2558-9B44-4D5B-B50D-E732E63485B6}" destId="{80F20DAC-9FDC-4A9F-BBB4-0B353FFD87D0}" srcOrd="1" destOrd="0" parTransId="{DFA14CF7-955F-4CD9-A1F5-41DF78CFD6FB}" sibTransId="{FCE83202-932E-4626-B716-AD0CB9FC7C36}"/>
    <dgm:cxn modelId="{CA710C44-3A47-4BF5-A7AA-2991F57C7DE1}" type="presOf" srcId="{9F5D2558-9B44-4D5B-B50D-E732E63485B6}" destId="{5FC03679-79DC-4ABC-82BE-36DBC37242A7}" srcOrd="0" destOrd="0" presId="urn:microsoft.com/office/officeart/2005/8/layout/vList2"/>
    <dgm:cxn modelId="{26293F9E-2377-4824-B612-7FCAD3EFCDB6}" type="presOf" srcId="{80F20DAC-9FDC-4A9F-BBB4-0B353FFD87D0}" destId="{E1BCF9A3-77B7-4CF0-B7B0-AEBE8932AD37}" srcOrd="0" destOrd="0" presId="urn:microsoft.com/office/officeart/2005/8/layout/vList2"/>
    <dgm:cxn modelId="{28DBCEB5-4BE4-4F35-8F78-A9AA5D7B4EC3}" type="presOf" srcId="{E9B6D4F1-3E56-4FB9-B69D-7556C6804E55}" destId="{5A01C148-3292-4792-84A2-935D1721A0BC}" srcOrd="0" destOrd="0" presId="urn:microsoft.com/office/officeart/2005/8/layout/vList2"/>
    <dgm:cxn modelId="{1BFD41F2-5EB3-476D-BCCC-43FF8736B067}" type="presOf" srcId="{3E6EF091-3AC8-4A00-A87C-C3E0DE56642B}" destId="{CCB57E02-3302-4BB5-A18A-AC4DD276205D}" srcOrd="0" destOrd="0" presId="urn:microsoft.com/office/officeart/2005/8/layout/vList2"/>
    <dgm:cxn modelId="{E5D8F632-CF31-4E17-A0DD-4EF6E383F78D}" type="presParOf" srcId="{5FC03679-79DC-4ABC-82BE-36DBC37242A7}" destId="{5A01C148-3292-4792-84A2-935D1721A0BC}" srcOrd="0" destOrd="0" presId="urn:microsoft.com/office/officeart/2005/8/layout/vList2"/>
    <dgm:cxn modelId="{2EB7C0CC-06FF-41C1-8287-1E777197DA9F}" type="presParOf" srcId="{5FC03679-79DC-4ABC-82BE-36DBC37242A7}" destId="{2E94848D-00F7-4A70-A4AB-83918B801D75}" srcOrd="1" destOrd="0" presId="urn:microsoft.com/office/officeart/2005/8/layout/vList2"/>
    <dgm:cxn modelId="{4BDFE930-0CD0-49C8-9AE8-20F1067C0D1A}" type="presParOf" srcId="{5FC03679-79DC-4ABC-82BE-36DBC37242A7}" destId="{E1BCF9A3-77B7-4CF0-B7B0-AEBE8932AD37}" srcOrd="2" destOrd="0" presId="urn:microsoft.com/office/officeart/2005/8/layout/vList2"/>
    <dgm:cxn modelId="{1D59E520-6784-49DC-8974-1747018DEF02}" type="presParOf" srcId="{5FC03679-79DC-4ABC-82BE-36DBC37242A7}" destId="{85641619-8B04-493F-A1ED-95678793D1AB}" srcOrd="3" destOrd="0" presId="urn:microsoft.com/office/officeart/2005/8/layout/vList2"/>
    <dgm:cxn modelId="{4ABBCA89-E6CA-48EA-976D-010DC11970BD}" type="presParOf" srcId="{5FC03679-79DC-4ABC-82BE-36DBC37242A7}" destId="{CCB57E02-3302-4BB5-A18A-AC4DD27620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8A12B-AA17-4103-BE97-32BB00833D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D36514-7BDB-46F2-B920-8ACAFC069DFA}">
      <dgm:prSet/>
      <dgm:spPr/>
      <dgm:t>
        <a:bodyPr/>
        <a:lstStyle/>
        <a:p>
          <a:r>
            <a:rPr lang="en-US" dirty="0"/>
            <a:t>Across the first two-thirds of the century, America was among world leaders in terms of health outcomes, ranking near the top in areas like infant mortality and life expectancy</a:t>
          </a:r>
        </a:p>
      </dgm:t>
    </dgm:pt>
    <dgm:pt modelId="{C4827128-1DB4-45D3-A26E-BE77C5BC84B6}" type="parTrans" cxnId="{4DA9F093-2DCA-4F13-860C-EA4EC0494661}">
      <dgm:prSet/>
      <dgm:spPr/>
      <dgm:t>
        <a:bodyPr/>
        <a:lstStyle/>
        <a:p>
          <a:endParaRPr lang="en-US"/>
        </a:p>
      </dgm:t>
    </dgm:pt>
    <dgm:pt modelId="{D8D658A0-2CB6-43F6-8ABB-0D5F05B56FED}" type="sibTrans" cxnId="{4DA9F093-2DCA-4F13-860C-EA4EC0494661}">
      <dgm:prSet/>
      <dgm:spPr/>
      <dgm:t>
        <a:bodyPr/>
        <a:lstStyle/>
        <a:p>
          <a:endParaRPr lang="en-US"/>
        </a:p>
      </dgm:t>
    </dgm:pt>
    <dgm:pt modelId="{B8AA7DA8-FCC4-4A54-B0B1-A71F8F27D3F2}">
      <dgm:prSet/>
      <dgm:spPr/>
      <dgm:t>
        <a:bodyPr/>
        <a:lstStyle/>
        <a:p>
          <a:r>
            <a:rPr lang="en-US" dirty="0"/>
            <a:t>In recent decades, almost every wealthy nation has surpassed the United States on primary measures  of mortality and morbidity </a:t>
          </a:r>
        </a:p>
      </dgm:t>
    </dgm:pt>
    <dgm:pt modelId="{54C21206-A5AE-4F93-8634-835703D0C2E6}" type="parTrans" cxnId="{C58DECF6-F94E-473C-90BC-7A4AC56C8BCB}">
      <dgm:prSet/>
      <dgm:spPr/>
      <dgm:t>
        <a:bodyPr/>
        <a:lstStyle/>
        <a:p>
          <a:endParaRPr lang="en-US"/>
        </a:p>
      </dgm:t>
    </dgm:pt>
    <dgm:pt modelId="{DE79CD4A-A545-46A2-A980-FD64FCC077F3}" type="sibTrans" cxnId="{C58DECF6-F94E-473C-90BC-7A4AC56C8BCB}">
      <dgm:prSet/>
      <dgm:spPr/>
      <dgm:t>
        <a:bodyPr/>
        <a:lstStyle/>
        <a:p>
          <a:endParaRPr lang="en-US"/>
        </a:p>
      </dgm:t>
    </dgm:pt>
    <dgm:pt modelId="{102868E9-1C0F-4FA6-AC6A-C76CE132BB5C}">
      <dgm:prSet/>
      <dgm:spPr/>
      <dgm:t>
        <a:bodyPr/>
        <a:lstStyle/>
        <a:p>
          <a:r>
            <a:rPr lang="en-US" dirty="0"/>
            <a:t>As we will explore for next class, these average measures, mask enormous differences between rich and poor </a:t>
          </a:r>
        </a:p>
      </dgm:t>
    </dgm:pt>
    <dgm:pt modelId="{DDD4980D-E7FD-4905-8401-4AAAC53A1CC3}" type="parTrans" cxnId="{97416ECB-23C0-43FA-8D08-3C0B09061247}">
      <dgm:prSet/>
      <dgm:spPr/>
      <dgm:t>
        <a:bodyPr/>
        <a:lstStyle/>
        <a:p>
          <a:endParaRPr lang="en-US"/>
        </a:p>
      </dgm:t>
    </dgm:pt>
    <dgm:pt modelId="{BBFA5D29-34ED-40F0-B304-996CE9761667}" type="sibTrans" cxnId="{97416ECB-23C0-43FA-8D08-3C0B09061247}">
      <dgm:prSet/>
      <dgm:spPr/>
      <dgm:t>
        <a:bodyPr/>
        <a:lstStyle/>
        <a:p>
          <a:endParaRPr lang="en-US"/>
        </a:p>
      </dgm:t>
    </dgm:pt>
    <dgm:pt modelId="{1426FC0A-C557-42BF-8CFC-3E7D63FBF964}" type="pres">
      <dgm:prSet presAssocID="{02D8A12B-AA17-4103-BE97-32BB00833D92}" presName="root" presStyleCnt="0">
        <dgm:presLayoutVars>
          <dgm:dir/>
          <dgm:resizeHandles val="exact"/>
        </dgm:presLayoutVars>
      </dgm:prSet>
      <dgm:spPr/>
      <dgm:t>
        <a:bodyPr/>
        <a:lstStyle/>
        <a:p>
          <a:endParaRPr lang="en-US"/>
        </a:p>
      </dgm:t>
    </dgm:pt>
    <dgm:pt modelId="{70DB0B2D-B9B2-40AF-937B-93C56EFA112F}" type="pres">
      <dgm:prSet presAssocID="{85D36514-7BDB-46F2-B920-8ACAFC069DFA}" presName="compNode" presStyleCnt="0"/>
      <dgm:spPr/>
    </dgm:pt>
    <dgm:pt modelId="{BAAED602-9063-4C3A-A5E5-AD086FBA338E}" type="pres">
      <dgm:prSet presAssocID="{85D36514-7BDB-46F2-B920-8ACAFC069DFA}" presName="bgRect" presStyleLbl="bgShp" presStyleIdx="0" presStyleCnt="3"/>
      <dgm:spPr/>
    </dgm:pt>
    <dgm:pt modelId="{F0A9194C-5FA8-4247-B74A-014C338B2045}" type="pres">
      <dgm:prSet presAssocID="{85D36514-7BDB-46F2-B920-8ACAFC069D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North America"/>
        </a:ext>
      </dgm:extLst>
    </dgm:pt>
    <dgm:pt modelId="{10A55D6C-0387-47E1-906B-D5BE40A9C00E}" type="pres">
      <dgm:prSet presAssocID="{85D36514-7BDB-46F2-B920-8ACAFC069DFA}" presName="spaceRect" presStyleCnt="0"/>
      <dgm:spPr/>
    </dgm:pt>
    <dgm:pt modelId="{F97C43EB-78F4-49EC-8AF8-323982D37414}" type="pres">
      <dgm:prSet presAssocID="{85D36514-7BDB-46F2-B920-8ACAFC069DFA}" presName="parTx" presStyleLbl="revTx" presStyleIdx="0" presStyleCnt="3">
        <dgm:presLayoutVars>
          <dgm:chMax val="0"/>
          <dgm:chPref val="0"/>
        </dgm:presLayoutVars>
      </dgm:prSet>
      <dgm:spPr/>
      <dgm:t>
        <a:bodyPr/>
        <a:lstStyle/>
        <a:p>
          <a:endParaRPr lang="en-US"/>
        </a:p>
      </dgm:t>
    </dgm:pt>
    <dgm:pt modelId="{9DF14DEB-4AF7-47BF-BB93-779B38CADAD9}" type="pres">
      <dgm:prSet presAssocID="{D8D658A0-2CB6-43F6-8ABB-0D5F05B56FED}" presName="sibTrans" presStyleCnt="0"/>
      <dgm:spPr/>
    </dgm:pt>
    <dgm:pt modelId="{15E7EA3B-400D-479A-ACD9-7B5B906E661D}" type="pres">
      <dgm:prSet presAssocID="{B8AA7DA8-FCC4-4A54-B0B1-A71F8F27D3F2}" presName="compNode" presStyleCnt="0"/>
      <dgm:spPr/>
    </dgm:pt>
    <dgm:pt modelId="{99FBF01C-02AA-4B1F-A154-0DDAB340F92F}" type="pres">
      <dgm:prSet presAssocID="{B8AA7DA8-FCC4-4A54-B0B1-A71F8F27D3F2}" presName="bgRect" presStyleLbl="bgShp" presStyleIdx="1" presStyleCnt="3"/>
      <dgm:spPr/>
    </dgm:pt>
    <dgm:pt modelId="{275E7A54-1670-4ED8-B759-DFD9D6ABD372}" type="pres">
      <dgm:prSet presAssocID="{B8AA7DA8-FCC4-4A54-B0B1-A71F8F27D3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AB8F8435-2154-4C7C-99D5-F13128F9E6F9}" type="pres">
      <dgm:prSet presAssocID="{B8AA7DA8-FCC4-4A54-B0B1-A71F8F27D3F2}" presName="spaceRect" presStyleCnt="0"/>
      <dgm:spPr/>
    </dgm:pt>
    <dgm:pt modelId="{F651007D-DA91-4FAF-BC2D-43A8CD20455B}" type="pres">
      <dgm:prSet presAssocID="{B8AA7DA8-FCC4-4A54-B0B1-A71F8F27D3F2}" presName="parTx" presStyleLbl="revTx" presStyleIdx="1" presStyleCnt="3">
        <dgm:presLayoutVars>
          <dgm:chMax val="0"/>
          <dgm:chPref val="0"/>
        </dgm:presLayoutVars>
      </dgm:prSet>
      <dgm:spPr/>
      <dgm:t>
        <a:bodyPr/>
        <a:lstStyle/>
        <a:p>
          <a:endParaRPr lang="en-US"/>
        </a:p>
      </dgm:t>
    </dgm:pt>
    <dgm:pt modelId="{079A8A72-60B5-4D15-AFF6-A7FC0334DC0A}" type="pres">
      <dgm:prSet presAssocID="{DE79CD4A-A545-46A2-A980-FD64FCC077F3}" presName="sibTrans" presStyleCnt="0"/>
      <dgm:spPr/>
    </dgm:pt>
    <dgm:pt modelId="{98118A15-1950-4CCE-88E1-F5AC7D57E095}" type="pres">
      <dgm:prSet presAssocID="{102868E9-1C0F-4FA6-AC6A-C76CE132BB5C}" presName="compNode" presStyleCnt="0"/>
      <dgm:spPr/>
    </dgm:pt>
    <dgm:pt modelId="{DE2C2BBE-DD38-4833-B7E6-0DA2FC254997}" type="pres">
      <dgm:prSet presAssocID="{102868E9-1C0F-4FA6-AC6A-C76CE132BB5C}" presName="bgRect" presStyleLbl="bgShp" presStyleIdx="2" presStyleCnt="3"/>
      <dgm:spPr/>
    </dgm:pt>
    <dgm:pt modelId="{FF3ACD76-1245-4F6D-B2DD-869E49534EB4}" type="pres">
      <dgm:prSet presAssocID="{102868E9-1C0F-4FA6-AC6A-C76CE132BB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FEBB1086-EEAA-40B8-8458-B1E445C39454}" type="pres">
      <dgm:prSet presAssocID="{102868E9-1C0F-4FA6-AC6A-C76CE132BB5C}" presName="spaceRect" presStyleCnt="0"/>
      <dgm:spPr/>
    </dgm:pt>
    <dgm:pt modelId="{6230C4A5-98DB-4F85-A266-7B59E9D4C629}" type="pres">
      <dgm:prSet presAssocID="{102868E9-1C0F-4FA6-AC6A-C76CE132BB5C}" presName="parTx" presStyleLbl="revTx" presStyleIdx="2" presStyleCnt="3">
        <dgm:presLayoutVars>
          <dgm:chMax val="0"/>
          <dgm:chPref val="0"/>
        </dgm:presLayoutVars>
      </dgm:prSet>
      <dgm:spPr/>
      <dgm:t>
        <a:bodyPr/>
        <a:lstStyle/>
        <a:p>
          <a:endParaRPr lang="en-US"/>
        </a:p>
      </dgm:t>
    </dgm:pt>
  </dgm:ptLst>
  <dgm:cxnLst>
    <dgm:cxn modelId="{C4E3B3F5-44DE-48CE-B498-A16D78BB711D}" type="presOf" srcId="{102868E9-1C0F-4FA6-AC6A-C76CE132BB5C}" destId="{6230C4A5-98DB-4F85-A266-7B59E9D4C629}" srcOrd="0" destOrd="0" presId="urn:microsoft.com/office/officeart/2018/2/layout/IconVerticalSolidList"/>
    <dgm:cxn modelId="{C58DECF6-F94E-473C-90BC-7A4AC56C8BCB}" srcId="{02D8A12B-AA17-4103-BE97-32BB00833D92}" destId="{B8AA7DA8-FCC4-4A54-B0B1-A71F8F27D3F2}" srcOrd="1" destOrd="0" parTransId="{54C21206-A5AE-4F93-8634-835703D0C2E6}" sibTransId="{DE79CD4A-A545-46A2-A980-FD64FCC077F3}"/>
    <dgm:cxn modelId="{E53646BC-7181-41C4-8866-65A7488C50DB}" type="presOf" srcId="{02D8A12B-AA17-4103-BE97-32BB00833D92}" destId="{1426FC0A-C557-42BF-8CFC-3E7D63FBF964}" srcOrd="0" destOrd="0" presId="urn:microsoft.com/office/officeart/2018/2/layout/IconVerticalSolidList"/>
    <dgm:cxn modelId="{97416ECB-23C0-43FA-8D08-3C0B09061247}" srcId="{02D8A12B-AA17-4103-BE97-32BB00833D92}" destId="{102868E9-1C0F-4FA6-AC6A-C76CE132BB5C}" srcOrd="2" destOrd="0" parTransId="{DDD4980D-E7FD-4905-8401-4AAAC53A1CC3}" sibTransId="{BBFA5D29-34ED-40F0-B304-996CE9761667}"/>
    <dgm:cxn modelId="{4DA9F093-2DCA-4F13-860C-EA4EC0494661}" srcId="{02D8A12B-AA17-4103-BE97-32BB00833D92}" destId="{85D36514-7BDB-46F2-B920-8ACAFC069DFA}" srcOrd="0" destOrd="0" parTransId="{C4827128-1DB4-45D3-A26E-BE77C5BC84B6}" sibTransId="{D8D658A0-2CB6-43F6-8ABB-0D5F05B56FED}"/>
    <dgm:cxn modelId="{80ABB434-0908-4C0E-B5BB-0718B45608AE}" type="presOf" srcId="{B8AA7DA8-FCC4-4A54-B0B1-A71F8F27D3F2}" destId="{F651007D-DA91-4FAF-BC2D-43A8CD20455B}" srcOrd="0" destOrd="0" presId="urn:microsoft.com/office/officeart/2018/2/layout/IconVerticalSolidList"/>
    <dgm:cxn modelId="{B8E02F6C-C591-4837-90EC-91D3013C6C17}" type="presOf" srcId="{85D36514-7BDB-46F2-B920-8ACAFC069DFA}" destId="{F97C43EB-78F4-49EC-8AF8-323982D37414}" srcOrd="0" destOrd="0" presId="urn:microsoft.com/office/officeart/2018/2/layout/IconVerticalSolidList"/>
    <dgm:cxn modelId="{94E3531B-D4AF-42F0-8730-4497770ECAE8}" type="presParOf" srcId="{1426FC0A-C557-42BF-8CFC-3E7D63FBF964}" destId="{70DB0B2D-B9B2-40AF-937B-93C56EFA112F}" srcOrd="0" destOrd="0" presId="urn:microsoft.com/office/officeart/2018/2/layout/IconVerticalSolidList"/>
    <dgm:cxn modelId="{3C7E4A43-BC8A-444A-BC0E-02EBF6BB07FE}" type="presParOf" srcId="{70DB0B2D-B9B2-40AF-937B-93C56EFA112F}" destId="{BAAED602-9063-4C3A-A5E5-AD086FBA338E}" srcOrd="0" destOrd="0" presId="urn:microsoft.com/office/officeart/2018/2/layout/IconVerticalSolidList"/>
    <dgm:cxn modelId="{FD8D73E6-CBB9-4C8F-9EB4-2861D607701F}" type="presParOf" srcId="{70DB0B2D-B9B2-40AF-937B-93C56EFA112F}" destId="{F0A9194C-5FA8-4247-B74A-014C338B2045}" srcOrd="1" destOrd="0" presId="urn:microsoft.com/office/officeart/2018/2/layout/IconVerticalSolidList"/>
    <dgm:cxn modelId="{D33FE5A4-926C-4526-8761-F094266161E6}" type="presParOf" srcId="{70DB0B2D-B9B2-40AF-937B-93C56EFA112F}" destId="{10A55D6C-0387-47E1-906B-D5BE40A9C00E}" srcOrd="2" destOrd="0" presId="urn:microsoft.com/office/officeart/2018/2/layout/IconVerticalSolidList"/>
    <dgm:cxn modelId="{C81073E5-85E1-4742-A05D-4088DC4956DF}" type="presParOf" srcId="{70DB0B2D-B9B2-40AF-937B-93C56EFA112F}" destId="{F97C43EB-78F4-49EC-8AF8-323982D37414}" srcOrd="3" destOrd="0" presId="urn:microsoft.com/office/officeart/2018/2/layout/IconVerticalSolidList"/>
    <dgm:cxn modelId="{CE47D910-28D1-4420-9854-885CB0E9EA65}" type="presParOf" srcId="{1426FC0A-C557-42BF-8CFC-3E7D63FBF964}" destId="{9DF14DEB-4AF7-47BF-BB93-779B38CADAD9}" srcOrd="1" destOrd="0" presId="urn:microsoft.com/office/officeart/2018/2/layout/IconVerticalSolidList"/>
    <dgm:cxn modelId="{FF977BBD-E9EC-46B3-8991-E6B1331262FB}" type="presParOf" srcId="{1426FC0A-C557-42BF-8CFC-3E7D63FBF964}" destId="{15E7EA3B-400D-479A-ACD9-7B5B906E661D}" srcOrd="2" destOrd="0" presId="urn:microsoft.com/office/officeart/2018/2/layout/IconVerticalSolidList"/>
    <dgm:cxn modelId="{47203983-0D65-46AA-BABE-2714C7F94B15}" type="presParOf" srcId="{15E7EA3B-400D-479A-ACD9-7B5B906E661D}" destId="{99FBF01C-02AA-4B1F-A154-0DDAB340F92F}" srcOrd="0" destOrd="0" presId="urn:microsoft.com/office/officeart/2018/2/layout/IconVerticalSolidList"/>
    <dgm:cxn modelId="{C262B9FE-C25D-43D0-8C63-B3A976257659}" type="presParOf" srcId="{15E7EA3B-400D-479A-ACD9-7B5B906E661D}" destId="{275E7A54-1670-4ED8-B759-DFD9D6ABD372}" srcOrd="1" destOrd="0" presId="urn:microsoft.com/office/officeart/2018/2/layout/IconVerticalSolidList"/>
    <dgm:cxn modelId="{85265A7F-5992-4F83-89FA-2A59BBDEAACD}" type="presParOf" srcId="{15E7EA3B-400D-479A-ACD9-7B5B906E661D}" destId="{AB8F8435-2154-4C7C-99D5-F13128F9E6F9}" srcOrd="2" destOrd="0" presId="urn:microsoft.com/office/officeart/2018/2/layout/IconVerticalSolidList"/>
    <dgm:cxn modelId="{D0B4ED83-5A7F-4F33-B730-FF7B4E0342E7}" type="presParOf" srcId="{15E7EA3B-400D-479A-ACD9-7B5B906E661D}" destId="{F651007D-DA91-4FAF-BC2D-43A8CD20455B}" srcOrd="3" destOrd="0" presId="urn:microsoft.com/office/officeart/2018/2/layout/IconVerticalSolidList"/>
    <dgm:cxn modelId="{3B6B6396-C0FF-4A4C-9D4A-F871C2A02620}" type="presParOf" srcId="{1426FC0A-C557-42BF-8CFC-3E7D63FBF964}" destId="{079A8A72-60B5-4D15-AFF6-A7FC0334DC0A}" srcOrd="3" destOrd="0" presId="urn:microsoft.com/office/officeart/2018/2/layout/IconVerticalSolidList"/>
    <dgm:cxn modelId="{15F4435B-E7DB-4CEA-AF13-AA601AD840D5}" type="presParOf" srcId="{1426FC0A-C557-42BF-8CFC-3E7D63FBF964}" destId="{98118A15-1950-4CCE-88E1-F5AC7D57E095}" srcOrd="4" destOrd="0" presId="urn:microsoft.com/office/officeart/2018/2/layout/IconVerticalSolidList"/>
    <dgm:cxn modelId="{4DDEB44A-6338-48B6-BB2A-6DCA42EDD2A3}" type="presParOf" srcId="{98118A15-1950-4CCE-88E1-F5AC7D57E095}" destId="{DE2C2BBE-DD38-4833-B7E6-0DA2FC254997}" srcOrd="0" destOrd="0" presId="urn:microsoft.com/office/officeart/2018/2/layout/IconVerticalSolidList"/>
    <dgm:cxn modelId="{C71CF899-4EC0-4BBC-8BAE-32B00976CFF4}" type="presParOf" srcId="{98118A15-1950-4CCE-88E1-F5AC7D57E095}" destId="{FF3ACD76-1245-4F6D-B2DD-869E49534EB4}" srcOrd="1" destOrd="0" presId="urn:microsoft.com/office/officeart/2018/2/layout/IconVerticalSolidList"/>
    <dgm:cxn modelId="{78FC5613-CC41-4108-994E-1BF15618F430}" type="presParOf" srcId="{98118A15-1950-4CCE-88E1-F5AC7D57E095}" destId="{FEBB1086-EEAA-40B8-8458-B1E445C39454}" srcOrd="2" destOrd="0" presId="urn:microsoft.com/office/officeart/2018/2/layout/IconVerticalSolidList"/>
    <dgm:cxn modelId="{251D924F-7568-476B-9C8A-431838EF2B28}" type="presParOf" srcId="{98118A15-1950-4CCE-88E1-F5AC7D57E095}" destId="{6230C4A5-98DB-4F85-A266-7B59E9D4C6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1C148-3292-4792-84A2-935D1721A0BC}">
      <dsp:nvSpPr>
        <dsp:cNvPr id="0" name=""/>
        <dsp:cNvSpPr/>
      </dsp:nvSpPr>
      <dsp:spPr>
        <a:xfrm>
          <a:off x="0" y="24537"/>
          <a:ext cx="6797675" cy="182662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CMS payment plans are also required by Congress to cover nearly all drugs, rather than concentrating on the most frequently prescribed (and/or cheaper) medications (Kesselheim, Avorn, and Sarpatwari, 2016) </a:t>
          </a:r>
        </a:p>
      </dsp:txBody>
      <dsp:txXfrm>
        <a:off x="89168" y="113705"/>
        <a:ext cx="6619339" cy="1648289"/>
      </dsp:txXfrm>
    </dsp:sp>
    <dsp:sp modelId="{E1BCF9A3-77B7-4CF0-B7B0-AEBE8932AD37}">
      <dsp:nvSpPr>
        <dsp:cNvPr id="0" name=""/>
        <dsp:cNvSpPr/>
      </dsp:nvSpPr>
      <dsp:spPr>
        <a:xfrm>
          <a:off x="0" y="1911643"/>
          <a:ext cx="6797675" cy="1826625"/>
        </a:xfrm>
        <a:prstGeom prst="roundRect">
          <a:avLst/>
        </a:prstGeom>
        <a:solidFill>
          <a:schemeClr val="accent2">
            <a:hueOff val="-750003"/>
            <a:satOff val="-4411"/>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Companies routinely claim that the high costs of research and development, along with long delays in Food and Drug Administration (FDA) approval of new drugs, keep their costs high </a:t>
          </a:r>
        </a:p>
      </dsp:txBody>
      <dsp:txXfrm>
        <a:off x="89168" y="2000811"/>
        <a:ext cx="6619339" cy="1648289"/>
      </dsp:txXfrm>
    </dsp:sp>
    <dsp:sp modelId="{CCB57E02-3302-4BB5-A18A-AC4DD276205D}">
      <dsp:nvSpPr>
        <dsp:cNvPr id="0" name=""/>
        <dsp:cNvSpPr/>
      </dsp:nvSpPr>
      <dsp:spPr>
        <a:xfrm>
          <a:off x="0" y="3798748"/>
          <a:ext cx="6797675" cy="1826625"/>
        </a:xfrm>
        <a:prstGeom prst="roundRect">
          <a:avLst/>
        </a:prstGeom>
        <a:solidFill>
          <a:schemeClr val="accent2">
            <a:hueOff val="-1500006"/>
            <a:satOff val="-8822"/>
            <a:lumOff val="27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But academic analyses find at best missed evidence of association between R&amp;D expenses and drug prices (Jaroslawski, etc.  2016) and the FDA’s swifter drug approval processes  in recent years has not resulted in a commensurate price reduction of new pharmaceuticals </a:t>
          </a:r>
        </a:p>
      </dsp:txBody>
      <dsp:txXfrm>
        <a:off x="89168" y="3887916"/>
        <a:ext cx="6619339" cy="164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ED602-9063-4C3A-A5E5-AD086FBA338E}">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9194C-5FA8-4247-B74A-014C338B2045}">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7C43EB-78F4-49EC-8AF8-323982D37414}">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lvl="0" algn="l" defTabSz="889000">
            <a:lnSpc>
              <a:spcPct val="90000"/>
            </a:lnSpc>
            <a:spcBef>
              <a:spcPct val="0"/>
            </a:spcBef>
            <a:spcAft>
              <a:spcPct val="35000"/>
            </a:spcAft>
          </a:pPr>
          <a:r>
            <a:rPr lang="en-US" sz="2000" kern="1200" dirty="0"/>
            <a:t>Across the first two-thirds of the century, America was among world leaders in terms of health outcomes, ranking near the top in areas like infant mortality and life expectancy</a:t>
          </a:r>
        </a:p>
      </dsp:txBody>
      <dsp:txXfrm>
        <a:off x="1666563" y="616"/>
        <a:ext cx="5243823" cy="1442911"/>
      </dsp:txXfrm>
    </dsp:sp>
    <dsp:sp modelId="{99FBF01C-02AA-4B1F-A154-0DDAB340F92F}">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E7A54-1670-4ED8-B759-DFD9D6ABD372}">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51007D-DA91-4FAF-BC2D-43A8CD20455B}">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lvl="0" algn="l" defTabSz="889000">
            <a:lnSpc>
              <a:spcPct val="90000"/>
            </a:lnSpc>
            <a:spcBef>
              <a:spcPct val="0"/>
            </a:spcBef>
            <a:spcAft>
              <a:spcPct val="35000"/>
            </a:spcAft>
          </a:pPr>
          <a:r>
            <a:rPr lang="en-US" sz="2000" kern="1200" dirty="0"/>
            <a:t>In recent decades, almost every wealthy nation has surpassed the United States on primary measures  of mortality and morbidity </a:t>
          </a:r>
        </a:p>
      </dsp:txBody>
      <dsp:txXfrm>
        <a:off x="1666563" y="1804256"/>
        <a:ext cx="5243823" cy="1442911"/>
      </dsp:txXfrm>
    </dsp:sp>
    <dsp:sp modelId="{DE2C2BBE-DD38-4833-B7E6-0DA2FC254997}">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ACD76-1245-4F6D-B2DD-869E49534EB4}">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30C4A5-98DB-4F85-A266-7B59E9D4C629}">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lvl="0" algn="l" defTabSz="889000">
            <a:lnSpc>
              <a:spcPct val="90000"/>
            </a:lnSpc>
            <a:spcBef>
              <a:spcPct val="0"/>
            </a:spcBef>
            <a:spcAft>
              <a:spcPct val="35000"/>
            </a:spcAft>
          </a:pPr>
          <a:r>
            <a:rPr lang="en-US" sz="2000" kern="1200" dirty="0"/>
            <a:t>As we will explore for next class, these average measures, mask enormous differences between rich and poor </a:t>
          </a:r>
        </a:p>
      </dsp:txBody>
      <dsp:txXfrm>
        <a:off x="1666563" y="3607896"/>
        <a:ext cx="5243823" cy="14429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21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096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279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316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55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18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72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537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13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4459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628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72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3NvnOUcG-Z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D442E3-D1D0-4C08-AD74-703B96B8C226}"/>
              </a:ext>
            </a:extLst>
          </p:cNvPr>
          <p:cNvPicPr>
            <a:picLocks noChangeAspect="1"/>
          </p:cNvPicPr>
          <p:nvPr/>
        </p:nvPicPr>
        <p:blipFill rotWithShape="1">
          <a:blip r:embed="rId2"/>
          <a:srcRect t="15240" b="24138"/>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33799C-6FB5-49F7-B0A9-1D91ABAE97E8}"/>
              </a:ext>
            </a:extLst>
          </p:cNvPr>
          <p:cNvSpPr>
            <a:spLocks noGrp="1"/>
          </p:cNvSpPr>
          <p:nvPr>
            <p:ph type="ctrTitle"/>
          </p:nvPr>
        </p:nvSpPr>
        <p:spPr>
          <a:xfrm>
            <a:off x="828675" y="5120639"/>
            <a:ext cx="7137263" cy="1280161"/>
          </a:xfrm>
        </p:spPr>
        <p:txBody>
          <a:bodyPr anchor="ctr">
            <a:normAutofit fontScale="90000"/>
          </a:bodyPr>
          <a:lstStyle/>
          <a:p>
            <a:pPr algn="r"/>
            <a:r>
              <a:rPr lang="en-US" sz="4800" dirty="0">
                <a:solidFill>
                  <a:srgbClr val="FFFFFF"/>
                </a:solidFill>
              </a:rPr>
              <a:t>The Politics of Health Care in the United States </a:t>
            </a:r>
          </a:p>
        </p:txBody>
      </p:sp>
      <p:sp>
        <p:nvSpPr>
          <p:cNvPr id="3" name="Subtitle 2">
            <a:extLst>
              <a:ext uri="{FF2B5EF4-FFF2-40B4-BE49-F238E27FC236}">
                <a16:creationId xmlns:a16="http://schemas.microsoft.com/office/drawing/2014/main" id="{B0EE1733-707E-4344-A297-843F7CD9BFD2}"/>
              </a:ext>
            </a:extLst>
          </p:cNvPr>
          <p:cNvSpPr>
            <a:spLocks noGrp="1"/>
          </p:cNvSpPr>
          <p:nvPr>
            <p:ph type="subTitle" idx="1"/>
          </p:nvPr>
        </p:nvSpPr>
        <p:spPr>
          <a:xfrm>
            <a:off x="8288409" y="5120639"/>
            <a:ext cx="3739463" cy="1280160"/>
          </a:xfrm>
        </p:spPr>
        <p:txBody>
          <a:bodyPr anchor="ctr">
            <a:normAutofit/>
          </a:bodyPr>
          <a:lstStyle/>
          <a:p>
            <a:r>
              <a:rPr lang="en-US" sz="1500" dirty="0">
                <a:solidFill>
                  <a:srgbClr val="FFFFFF"/>
                </a:solidFill>
              </a:rPr>
              <a:t>Dr. Vanessa Nicholson, Drph, mph </a:t>
            </a:r>
          </a:p>
          <a:p>
            <a:r>
              <a:rPr lang="en-US" sz="1500" dirty="0">
                <a:solidFill>
                  <a:srgbClr val="FFFFFF"/>
                </a:solidFill>
              </a:rPr>
              <a:t>HLT </a:t>
            </a:r>
            <a:r>
              <a:rPr lang="en-US" sz="1500" dirty="0" smtClean="0">
                <a:solidFill>
                  <a:srgbClr val="FFFFFF"/>
                </a:solidFill>
              </a:rPr>
              <a:t>4320</a:t>
            </a:r>
            <a:endParaRPr lang="en-US" sz="1500" dirty="0">
              <a:solidFill>
                <a:srgbClr val="FFFFFF"/>
              </a:solidFill>
            </a:endParaRP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704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B24-9DB3-480E-98E8-3F76662FE676}"/>
              </a:ext>
            </a:extLst>
          </p:cNvPr>
          <p:cNvSpPr>
            <a:spLocks noGrp="1"/>
          </p:cNvSpPr>
          <p:nvPr>
            <p:ph type="title"/>
          </p:nvPr>
        </p:nvSpPr>
        <p:spPr/>
        <p:txBody>
          <a:bodyPr/>
          <a:lstStyle/>
          <a:p>
            <a:r>
              <a:rPr lang="en-US" dirty="0"/>
              <a:t>Pharmaceutical Companies </a:t>
            </a:r>
          </a:p>
        </p:txBody>
      </p:sp>
      <p:sp>
        <p:nvSpPr>
          <p:cNvPr id="3" name="Content Placeholder 2">
            <a:extLst>
              <a:ext uri="{FF2B5EF4-FFF2-40B4-BE49-F238E27FC236}">
                <a16:creationId xmlns:a16="http://schemas.microsoft.com/office/drawing/2014/main" id="{5673C799-B055-4536-9DFC-BDBDB0BA1604}"/>
              </a:ext>
            </a:extLst>
          </p:cNvPr>
          <p:cNvSpPr>
            <a:spLocks noGrp="1"/>
          </p:cNvSpPr>
          <p:nvPr>
            <p:ph idx="1"/>
          </p:nvPr>
        </p:nvSpPr>
        <p:spPr>
          <a:xfrm>
            <a:off x="590843" y="2108201"/>
            <a:ext cx="11127545" cy="4053448"/>
          </a:xfrm>
        </p:spPr>
        <p:txBody>
          <a:bodyPr>
            <a:normAutofit fontScale="85000" lnSpcReduction="20000"/>
          </a:bodyPr>
          <a:lstStyle/>
          <a:p>
            <a:pPr>
              <a:buFont typeface="Arial" panose="020B0604020202020204" pitchFamily="34" charset="0"/>
              <a:buChar char="•"/>
            </a:pPr>
            <a:r>
              <a:rPr lang="en-US" dirty="0"/>
              <a:t> </a:t>
            </a:r>
            <a:r>
              <a:rPr lang="en-US" sz="2800" dirty="0"/>
              <a:t>Pharmaceutical companies raised prices well beyond inflation with the advent of the Trump administration</a:t>
            </a:r>
          </a:p>
          <a:p>
            <a:pPr>
              <a:buFont typeface="Arial" panose="020B0604020202020204" pitchFamily="34" charset="0"/>
              <a:buChar char="•"/>
            </a:pPr>
            <a:r>
              <a:rPr lang="en-US" sz="2800" dirty="0"/>
              <a:t>After growing around 2% annually, drug costs leapt upward by 4.4% during 2017-2018 </a:t>
            </a:r>
          </a:p>
          <a:p>
            <a:pPr>
              <a:buFont typeface="Arial" panose="020B0604020202020204" pitchFamily="34" charset="0"/>
              <a:buChar char="•"/>
            </a:pPr>
            <a:r>
              <a:rPr lang="en-US" sz="2800" dirty="0"/>
              <a:t>A study by Pharmacy Benefit Consultants (PBC) shows, 40 prescription drugs had price increases of more than 100% across the 15 months since January 2017; more than 225 drugs cost at least a third more (PBC, 2018)</a:t>
            </a:r>
          </a:p>
          <a:p>
            <a:pPr>
              <a:buFont typeface="Arial" panose="020B0604020202020204" pitchFamily="34" charset="0"/>
              <a:buChar char="•"/>
            </a:pPr>
            <a:r>
              <a:rPr lang="en-US" sz="2800" dirty="0"/>
              <a:t>Current projections are for annual drug cost increases of some 6.5% over the next decade </a:t>
            </a:r>
          </a:p>
          <a:p>
            <a:pPr>
              <a:buFont typeface="Arial" panose="020B0604020202020204" pitchFamily="34" charset="0"/>
              <a:buChar char="•"/>
            </a:pPr>
            <a:r>
              <a:rPr lang="en-US" sz="2800" dirty="0"/>
              <a:t>Pharmaceutical company representatives argue that higher costs are driven by increased use of specialty drugs to treat cancer and genetic disorders, but those skyrocketing fastest on PBC’s list include drugs for bee stings, bedwetting, and prescription skin cream </a:t>
            </a:r>
          </a:p>
        </p:txBody>
      </p:sp>
    </p:spTree>
    <p:extLst>
      <p:ext uri="{BB962C8B-B14F-4D97-AF65-F5344CB8AC3E}">
        <p14:creationId xmlns:p14="http://schemas.microsoft.com/office/powerpoint/2010/main" val="230197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8B5D-5119-4159-9C33-F94944CA0CF9}"/>
              </a:ext>
            </a:extLst>
          </p:cNvPr>
          <p:cNvSpPr>
            <a:spLocks noGrp="1"/>
          </p:cNvSpPr>
          <p:nvPr>
            <p:ph type="title"/>
          </p:nvPr>
        </p:nvSpPr>
        <p:spPr/>
        <p:txBody>
          <a:bodyPr/>
          <a:lstStyle/>
          <a:p>
            <a:r>
              <a:rPr lang="en-US" dirty="0"/>
              <a:t>Pharmaceutical Companies </a:t>
            </a:r>
          </a:p>
        </p:txBody>
      </p:sp>
      <p:sp>
        <p:nvSpPr>
          <p:cNvPr id="3" name="Content Placeholder 2">
            <a:extLst>
              <a:ext uri="{FF2B5EF4-FFF2-40B4-BE49-F238E27FC236}">
                <a16:creationId xmlns:a16="http://schemas.microsoft.com/office/drawing/2014/main" id="{3CF7D53C-07F4-4F2D-B017-4A9F2B46BD4C}"/>
              </a:ext>
            </a:extLst>
          </p:cNvPr>
          <p:cNvSpPr>
            <a:spLocks noGrp="1"/>
          </p:cNvSpPr>
          <p:nvPr>
            <p:ph idx="1"/>
          </p:nvPr>
        </p:nvSpPr>
        <p:spPr>
          <a:xfrm>
            <a:off x="1097280" y="2108201"/>
            <a:ext cx="10058400" cy="4151922"/>
          </a:xfrm>
        </p:spPr>
        <p:txBody>
          <a:bodyPr>
            <a:normAutofit/>
          </a:bodyPr>
          <a:lstStyle/>
          <a:p>
            <a:pPr>
              <a:buFont typeface="Arial" panose="020B0604020202020204" pitchFamily="34" charset="0"/>
              <a:buChar char="•"/>
            </a:pPr>
            <a:r>
              <a:rPr lang="en-US" sz="2400" dirty="0"/>
              <a:t>US drug costs more than twice as high as the average for other industrialized countries, a gap larger than that for nearly all other consumer goods</a:t>
            </a:r>
          </a:p>
          <a:p>
            <a:pPr>
              <a:buFont typeface="Arial" panose="020B0604020202020204" pitchFamily="34" charset="0"/>
              <a:buChar char="•"/>
            </a:pPr>
            <a:r>
              <a:rPr lang="en-US" sz="2400" dirty="0"/>
              <a:t>Public policy decision makers are a major reason </a:t>
            </a:r>
          </a:p>
          <a:p>
            <a:pPr>
              <a:buFont typeface="Arial" panose="020B0604020202020204" pitchFamily="34" charset="0"/>
              <a:buChar char="•"/>
            </a:pPr>
            <a:r>
              <a:rPr lang="en-US" sz="2400" dirty="0"/>
              <a:t>In contrast to most other countries, the American government guarantees extended monopolies to drug companies, with generic alternatives that would dramatically reduce prices often held up for years by litigation </a:t>
            </a:r>
          </a:p>
          <a:p>
            <a:pPr>
              <a:buFont typeface="Arial" panose="020B0604020202020204" pitchFamily="34" charset="0"/>
              <a:buChar char="•"/>
            </a:pPr>
            <a:r>
              <a:rPr lang="en-US" sz="2400" dirty="0"/>
              <a:t>Medicare’s initial passage included a compromise that involved the Centers for Medicare &amp; Medicaid Services (CMS) cannot use its immense bulk-purchasing power to negotiate lower prices with drug manufacturers </a:t>
            </a:r>
          </a:p>
          <a:p>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0418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340EB-F8E8-47A6-A460-45ED28B008F0}"/>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Pharmaceutical Companies </a:t>
            </a:r>
          </a:p>
        </p:txBody>
      </p:sp>
      <p:graphicFrame>
        <p:nvGraphicFramePr>
          <p:cNvPr id="5" name="Content Placeholder 2">
            <a:extLst>
              <a:ext uri="{FF2B5EF4-FFF2-40B4-BE49-F238E27FC236}">
                <a16:creationId xmlns:a16="http://schemas.microsoft.com/office/drawing/2014/main" id="{80A25F26-24AD-4F05-8EBC-6D5D6FCACD32}"/>
              </a:ext>
            </a:extLst>
          </p:cNvPr>
          <p:cNvGraphicFramePr>
            <a:graphicFrameLocks noGrp="1"/>
          </p:cNvGraphicFramePr>
          <p:nvPr>
            <p:ph idx="1"/>
            <p:extLst>
              <p:ext uri="{D42A27DB-BD31-4B8C-83A1-F6EECF244321}">
                <p14:modId xmlns:p14="http://schemas.microsoft.com/office/powerpoint/2010/main" val="387417848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583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0B005B-65B2-40D8-B861-CCC43CC6CD09}"/>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Pharmaceutical Companies </a:t>
            </a:r>
          </a:p>
        </p:txBody>
      </p:sp>
      <p:sp>
        <p:nvSpPr>
          <p:cNvPr id="3" name="Content Placeholder 2">
            <a:extLst>
              <a:ext uri="{FF2B5EF4-FFF2-40B4-BE49-F238E27FC236}">
                <a16:creationId xmlns:a16="http://schemas.microsoft.com/office/drawing/2014/main" id="{9856FAB4-1C3E-4B7B-A7D7-1090440BABF6}"/>
              </a:ext>
            </a:extLst>
          </p:cNvPr>
          <p:cNvSpPr>
            <a:spLocks noGrp="1"/>
          </p:cNvSpPr>
          <p:nvPr>
            <p:ph idx="1"/>
          </p:nvPr>
        </p:nvSpPr>
        <p:spPr>
          <a:xfrm>
            <a:off x="5231958" y="605896"/>
            <a:ext cx="5923721" cy="5646208"/>
          </a:xfrm>
        </p:spPr>
        <p:txBody>
          <a:bodyPr anchor="ctr">
            <a:normAutofit/>
          </a:bodyPr>
          <a:lstStyle/>
          <a:p>
            <a:pPr>
              <a:buFont typeface="Arial" panose="020B0604020202020204" pitchFamily="34" charset="0"/>
              <a:buChar char="•"/>
            </a:pPr>
            <a:r>
              <a:rPr lang="en-US" sz="2400" dirty="0"/>
              <a:t>A final reason for unusually high prescription drug prices is the fragmentation of the industry. Drug companies utilize distributors for their products, who add a hefty premium to the price of every drug</a:t>
            </a:r>
          </a:p>
          <a:p>
            <a:pPr>
              <a:buFont typeface="Arial" panose="020B0604020202020204" pitchFamily="34" charset="0"/>
              <a:buChar char="•"/>
            </a:pPr>
            <a:r>
              <a:rPr lang="en-US" sz="2400" dirty="0"/>
              <a:t>Drug companies are not permitted to list their prices before the distributor markup  </a:t>
            </a:r>
          </a:p>
          <a:p>
            <a:pPr>
              <a:buFont typeface="Arial" panose="020B0604020202020204" pitchFamily="34" charset="0"/>
              <a:buChar char="•"/>
            </a:pPr>
            <a:r>
              <a:rPr lang="en-US" sz="2400" dirty="0"/>
              <a:t>It is a fragmented system  with opportunities for “investment.” </a:t>
            </a:r>
          </a:p>
        </p:txBody>
      </p:sp>
    </p:spTree>
    <p:extLst>
      <p:ext uri="{BB962C8B-B14F-4D97-AF65-F5344CB8AC3E}">
        <p14:creationId xmlns:p14="http://schemas.microsoft.com/office/powerpoint/2010/main" val="2754060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77BD5-C7F8-4006-B0E8-E19290927D8A}"/>
              </a:ext>
            </a:extLst>
          </p:cNvPr>
          <p:cNvSpPr>
            <a:spLocks noGrp="1"/>
          </p:cNvSpPr>
          <p:nvPr>
            <p:ph type="title"/>
          </p:nvPr>
        </p:nvSpPr>
        <p:spPr>
          <a:xfrm>
            <a:off x="8177212" y="634946"/>
            <a:ext cx="3372529" cy="5055904"/>
          </a:xfrm>
        </p:spPr>
        <p:txBody>
          <a:bodyPr anchor="ctr">
            <a:normAutofit/>
          </a:bodyPr>
          <a:lstStyle/>
          <a:p>
            <a:r>
              <a:rPr lang="en-US" sz="4100" dirty="0"/>
              <a:t>Pharmaceutical Companies: Summary </a:t>
            </a: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B6B14AE-589A-45CC-A30D-41995FC1F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47DD62-9066-4AD5-AB8C-A56BA4A9D786}"/>
              </a:ext>
            </a:extLst>
          </p:cNvPr>
          <p:cNvGraphicFramePr>
            <a:graphicFrameLocks noGrp="1"/>
          </p:cNvGraphicFramePr>
          <p:nvPr>
            <p:ph idx="1"/>
            <p:extLst>
              <p:ext uri="{D42A27DB-BD31-4B8C-83A1-F6EECF244321}">
                <p14:modId xmlns:p14="http://schemas.microsoft.com/office/powerpoint/2010/main" val="16552302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88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7FBD-F9D0-42CC-9792-EA45478EF02F}"/>
              </a:ext>
            </a:extLst>
          </p:cNvPr>
          <p:cNvSpPr>
            <a:spLocks noGrp="1"/>
          </p:cNvSpPr>
          <p:nvPr>
            <p:ph type="title"/>
          </p:nvPr>
        </p:nvSpPr>
        <p:spPr/>
        <p:txBody>
          <a:bodyPr/>
          <a:lstStyle/>
          <a:p>
            <a:r>
              <a:rPr lang="en-US" dirty="0"/>
              <a:t>Patient Outcomes </a:t>
            </a:r>
          </a:p>
        </p:txBody>
      </p:sp>
      <p:sp>
        <p:nvSpPr>
          <p:cNvPr id="3" name="Content Placeholder 2">
            <a:extLst>
              <a:ext uri="{FF2B5EF4-FFF2-40B4-BE49-F238E27FC236}">
                <a16:creationId xmlns:a16="http://schemas.microsoft.com/office/drawing/2014/main" id="{48A97884-17B2-428B-A9ED-05950EB8FDB5}"/>
              </a:ext>
            </a:extLst>
          </p:cNvPr>
          <p:cNvSpPr>
            <a:spLocks noGrp="1"/>
          </p:cNvSpPr>
          <p:nvPr>
            <p:ph idx="1"/>
          </p:nvPr>
        </p:nvSpPr>
        <p:spPr/>
        <p:txBody>
          <a:bodyPr/>
          <a:lstStyle/>
          <a:p>
            <a:pPr>
              <a:buFont typeface="Arial" panose="020B0604020202020204" pitchFamily="34" charset="0"/>
              <a:buChar char="•"/>
            </a:pPr>
            <a:r>
              <a:rPr lang="en-US" dirty="0"/>
              <a:t>Assessing health care systems is complex</a:t>
            </a:r>
          </a:p>
          <a:p>
            <a:pPr>
              <a:buFont typeface="Arial" panose="020B0604020202020204" pitchFamily="34" charset="0"/>
              <a:buChar char="•"/>
            </a:pPr>
            <a:r>
              <a:rPr lang="en-US" dirty="0"/>
              <a:t>Along with patient outcomes, analysts now evaluate health care system in four additional areas: </a:t>
            </a:r>
          </a:p>
          <a:p>
            <a:pPr lvl="1">
              <a:buFont typeface="Arial" panose="020B0604020202020204" pitchFamily="34" charset="0"/>
              <a:buChar char="•"/>
            </a:pPr>
            <a:r>
              <a:rPr lang="en-US" dirty="0"/>
              <a:t>Access: Is health care available, timely, and affordable?)</a:t>
            </a:r>
          </a:p>
          <a:p>
            <a:pPr lvl="1">
              <a:buFont typeface="Arial" panose="020B0604020202020204" pitchFamily="34" charset="0"/>
              <a:buChar char="•"/>
            </a:pPr>
            <a:r>
              <a:rPr lang="en-US" dirty="0"/>
              <a:t>Care process (including such vital aspects as patient safety, preventive care, coordinating care across different health providers, and health professionals’ engagement with patients) </a:t>
            </a:r>
          </a:p>
          <a:p>
            <a:pPr lvl="1">
              <a:buFont typeface="Arial" panose="020B0604020202020204" pitchFamily="34" charset="0"/>
              <a:buChar char="•"/>
            </a:pPr>
            <a:r>
              <a:rPr lang="en-US" dirty="0"/>
              <a:t>Administrative efficiency (measuring whether the immense bureaucracy required to operate health systems work smoothly and swiftly)</a:t>
            </a:r>
          </a:p>
          <a:p>
            <a:pPr lvl="1">
              <a:buFont typeface="Arial" panose="020B0604020202020204" pitchFamily="34" charset="0"/>
              <a:buChar char="•"/>
            </a:pPr>
            <a:r>
              <a:rPr lang="en-US" dirty="0"/>
              <a:t>Equity: (do all who seek care receive similar treatment? </a:t>
            </a:r>
          </a:p>
          <a:p>
            <a:pPr lvl="1">
              <a:buFont typeface="Arial" panose="020B0604020202020204" pitchFamily="34" charset="0"/>
              <a:buChar char="•"/>
            </a:pPr>
            <a:r>
              <a:rPr lang="en-US" dirty="0"/>
              <a:t>From  system efficiency through equity, the United States is a relatively low performer</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93979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461245E-FEAC-49A5-8F42-658A093BB0A9}"/>
              </a:ext>
            </a:extLst>
          </p:cNvPr>
          <p:cNvPicPr>
            <a:picLocks noChangeAspect="1"/>
          </p:cNvPicPr>
          <p:nvPr/>
        </p:nvPicPr>
        <p:blipFill>
          <a:blip r:embed="rId2"/>
          <a:stretch>
            <a:fillRect/>
          </a:stretch>
        </p:blipFill>
        <p:spPr>
          <a:xfrm>
            <a:off x="1885071" y="480060"/>
            <a:ext cx="8496886" cy="6173958"/>
          </a:xfrm>
          <a:prstGeom prst="rect">
            <a:avLst/>
          </a:prstGeom>
        </p:spPr>
      </p:pic>
    </p:spTree>
    <p:extLst>
      <p:ext uri="{BB962C8B-B14F-4D97-AF65-F5344CB8AC3E}">
        <p14:creationId xmlns:p14="http://schemas.microsoft.com/office/powerpoint/2010/main" val="2148533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AD41-633A-4F4C-B34D-4CA87AC4B018}"/>
              </a:ext>
            </a:extLst>
          </p:cNvPr>
          <p:cNvSpPr>
            <a:spLocks noGrp="1"/>
          </p:cNvSpPr>
          <p:nvPr>
            <p:ph type="title"/>
          </p:nvPr>
        </p:nvSpPr>
        <p:spPr/>
        <p:txBody>
          <a:bodyPr/>
          <a:lstStyle/>
          <a:p>
            <a:r>
              <a:rPr lang="en-US" dirty="0"/>
              <a:t>Management of Finances </a:t>
            </a:r>
          </a:p>
        </p:txBody>
      </p:sp>
      <p:sp>
        <p:nvSpPr>
          <p:cNvPr id="3" name="Content Placeholder 2">
            <a:extLst>
              <a:ext uri="{FF2B5EF4-FFF2-40B4-BE49-F238E27FC236}">
                <a16:creationId xmlns:a16="http://schemas.microsoft.com/office/drawing/2014/main" id="{F478A2B3-4DDB-468E-A324-56A5A0A633C7}"/>
              </a:ext>
            </a:extLst>
          </p:cNvPr>
          <p:cNvSpPr>
            <a:spLocks noGrp="1"/>
          </p:cNvSpPr>
          <p:nvPr>
            <p:ph idx="1"/>
          </p:nvPr>
        </p:nvSpPr>
        <p:spPr/>
        <p:txBody>
          <a:bodyPr/>
          <a:lstStyle/>
          <a:p>
            <a:pPr>
              <a:buFont typeface="Arial" panose="020B0604020202020204" pitchFamily="34" charset="0"/>
              <a:buChar char="•"/>
            </a:pPr>
            <a:r>
              <a:rPr lang="en-US" dirty="0"/>
              <a:t>Some 18% of the US GDP (all goods and services a nation produces) is devoted to health services, a percentage that continues to rise- and that is higher than peer nations, which typically spend around 10% of GDP on health care </a:t>
            </a:r>
          </a:p>
          <a:p>
            <a:pPr>
              <a:buFont typeface="Arial" panose="020B0604020202020204" pitchFamily="34" charset="0"/>
              <a:buChar char="•"/>
            </a:pPr>
            <a:endParaRPr lang="en-US" dirty="0"/>
          </a:p>
          <a:p>
            <a:pPr>
              <a:buFont typeface="Arial" panose="020B0604020202020204" pitchFamily="34" charset="0"/>
              <a:buChar char="•"/>
            </a:pPr>
            <a:r>
              <a:rPr lang="en-US" dirty="0"/>
              <a:t>Financing huge health  costs  involve a jumbled mixture of national, state, and local government; private insurance companies, individual payers; and private charities</a:t>
            </a:r>
          </a:p>
          <a:p>
            <a:pPr>
              <a:buFont typeface="Arial" panose="020B0604020202020204" pitchFamily="34" charset="0"/>
              <a:buChar char="•"/>
            </a:pPr>
            <a:endParaRPr lang="en-US" dirty="0"/>
          </a:p>
          <a:p>
            <a:pPr>
              <a:buFont typeface="Arial" panose="020B0604020202020204" pitchFamily="34" charset="0"/>
              <a:buChar char="•"/>
            </a:pPr>
            <a:r>
              <a:rPr lang="en-US" dirty="0"/>
              <a:t>The largest sources of health insurance in the US is the government </a:t>
            </a:r>
          </a:p>
        </p:txBody>
      </p:sp>
    </p:spTree>
    <p:extLst>
      <p:ext uri="{BB962C8B-B14F-4D97-AF65-F5344CB8AC3E}">
        <p14:creationId xmlns:p14="http://schemas.microsoft.com/office/powerpoint/2010/main" val="130987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8174-3160-4073-A71E-D3AC973672E4}"/>
              </a:ext>
            </a:extLst>
          </p:cNvPr>
          <p:cNvSpPr>
            <a:spLocks noGrp="1"/>
          </p:cNvSpPr>
          <p:nvPr>
            <p:ph type="title"/>
          </p:nvPr>
        </p:nvSpPr>
        <p:spPr/>
        <p:txBody>
          <a:bodyPr/>
          <a:lstStyle/>
          <a:p>
            <a:r>
              <a:rPr lang="en-US" dirty="0"/>
              <a:t>Management of Finances </a:t>
            </a:r>
          </a:p>
        </p:txBody>
      </p:sp>
      <p:sp>
        <p:nvSpPr>
          <p:cNvPr id="3" name="Content Placeholder 2">
            <a:extLst>
              <a:ext uri="{FF2B5EF4-FFF2-40B4-BE49-F238E27FC236}">
                <a16:creationId xmlns:a16="http://schemas.microsoft.com/office/drawing/2014/main" id="{F6E7E897-8457-4002-AE4E-A454DE194BD1}"/>
              </a:ext>
            </a:extLst>
          </p:cNvPr>
          <p:cNvSpPr>
            <a:spLocks noGrp="1"/>
          </p:cNvSpPr>
          <p:nvPr>
            <p:ph idx="1"/>
          </p:nvPr>
        </p:nvSpPr>
        <p:spPr/>
        <p:txBody>
          <a:bodyPr/>
          <a:lstStyle/>
          <a:p>
            <a:pPr>
              <a:buFont typeface="Arial" panose="020B0604020202020204" pitchFamily="34" charset="0"/>
              <a:buChar char="•"/>
            </a:pPr>
            <a:r>
              <a:rPr lang="en-US" dirty="0"/>
              <a:t>Medicare ( a federal government program), Medicaid (joint state and federal, and other programs amount to 41% of insurance coverage </a:t>
            </a:r>
          </a:p>
          <a:p>
            <a:pPr>
              <a:buFont typeface="Arial" panose="020B0604020202020204" pitchFamily="34" charset="0"/>
              <a:buChar char="•"/>
            </a:pPr>
            <a:r>
              <a:rPr lang="en-US" dirty="0"/>
              <a:t>Together, these giant entitlement programs (only Social Security is larger) account for  about $1.18 trillion in government spending , a figure expected to increase to $2 trillion by 2026 </a:t>
            </a:r>
          </a:p>
          <a:p>
            <a:pPr>
              <a:buFont typeface="Arial" panose="020B0604020202020204" pitchFamily="34" charset="0"/>
              <a:buChar char="•"/>
            </a:pPr>
            <a:r>
              <a:rPr lang="en-US" dirty="0"/>
              <a:t>Private plans account for 34% of health care insurance</a:t>
            </a:r>
          </a:p>
          <a:p>
            <a:pPr>
              <a:buFont typeface="Arial" panose="020B0604020202020204" pitchFamily="34" charset="0"/>
              <a:buChar char="•"/>
            </a:pPr>
            <a:r>
              <a:rPr lang="en-US" dirty="0"/>
              <a:t>The next big slice is “out of pocket” </a:t>
            </a:r>
          </a:p>
          <a:p>
            <a:pPr>
              <a:buFont typeface="Arial" panose="020B0604020202020204" pitchFamily="34" charset="0"/>
              <a:buChar char="•"/>
            </a:pPr>
            <a:r>
              <a:rPr lang="en-US" dirty="0"/>
              <a:t>People pay at the point of service, either to cover cost sharing (which can run into thousands of dollars) or because they have no insurance </a:t>
            </a:r>
          </a:p>
          <a:p>
            <a:endParaRPr lang="en-US" dirty="0"/>
          </a:p>
          <a:p>
            <a:pPr marL="0" indent="0">
              <a:buNone/>
            </a:pPr>
            <a:endParaRPr lang="en-US" dirty="0"/>
          </a:p>
        </p:txBody>
      </p:sp>
    </p:spTree>
    <p:extLst>
      <p:ext uri="{BB962C8B-B14F-4D97-AF65-F5344CB8AC3E}">
        <p14:creationId xmlns:p14="http://schemas.microsoft.com/office/powerpoint/2010/main" val="3748975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9A8D-D157-4430-9F9B-BA0D2A468241}"/>
              </a:ext>
            </a:extLst>
          </p:cNvPr>
          <p:cNvSpPr>
            <a:spLocks noGrp="1"/>
          </p:cNvSpPr>
          <p:nvPr>
            <p:ph type="title"/>
          </p:nvPr>
        </p:nvSpPr>
        <p:spPr/>
        <p:txBody>
          <a:bodyPr/>
          <a:lstStyle/>
          <a:p>
            <a:r>
              <a:rPr lang="en-US" dirty="0"/>
              <a:t>Politics of Providing Equitable Health Services </a:t>
            </a:r>
          </a:p>
        </p:txBody>
      </p:sp>
      <p:sp>
        <p:nvSpPr>
          <p:cNvPr id="3" name="Content Placeholder 2">
            <a:extLst>
              <a:ext uri="{FF2B5EF4-FFF2-40B4-BE49-F238E27FC236}">
                <a16:creationId xmlns:a16="http://schemas.microsoft.com/office/drawing/2014/main" id="{249357CF-E052-4610-BAED-F52D42322DD0}"/>
              </a:ext>
            </a:extLst>
          </p:cNvPr>
          <p:cNvSpPr>
            <a:spLocks noGrp="1"/>
          </p:cNvSpPr>
          <p:nvPr>
            <p:ph idx="1"/>
          </p:nvPr>
        </p:nvSpPr>
        <p:spPr/>
        <p:txBody>
          <a:bodyPr/>
          <a:lstStyle/>
          <a:p>
            <a:pPr>
              <a:buFont typeface="Arial" panose="020B0604020202020204" pitchFamily="34" charset="0"/>
              <a:buChar char="•"/>
            </a:pPr>
            <a:r>
              <a:rPr lang="en-US" dirty="0"/>
              <a:t> To date, “Obamacare” has extended coverage to some 20 million people, around two fifths of those uninsured before the ACA was enacted </a:t>
            </a:r>
          </a:p>
          <a:p>
            <a:pPr>
              <a:buFont typeface="Arial" panose="020B0604020202020204" pitchFamily="34" charset="0"/>
              <a:buChar char="•"/>
            </a:pPr>
            <a:r>
              <a:rPr lang="en-US" dirty="0"/>
              <a:t> Fifty-eight countries around the globe including nearly all US peer countries (wealthy democracies)) provide universal care- every resident is guaranteed access to the health care system by their government </a:t>
            </a:r>
          </a:p>
          <a:p>
            <a:pPr>
              <a:buFont typeface="Arial" panose="020B0604020202020204" pitchFamily="34" charset="0"/>
              <a:buChar char="•"/>
            </a:pPr>
            <a:r>
              <a:rPr lang="en-US" dirty="0"/>
              <a:t>Of the world’s 201 nations, 160 provide free health care: no cost to the patient </a:t>
            </a:r>
          </a:p>
          <a:p>
            <a:pPr>
              <a:buFont typeface="Arial" panose="020B0604020202020204" pitchFamily="34" charset="0"/>
              <a:buChar char="•"/>
            </a:pPr>
            <a:r>
              <a:rPr lang="en-US" dirty="0"/>
              <a:t>The US is among the small handful of countries (most of them lower income, like Liberia, Iraq, and Haiti) that do not provide free care and do not seek to cover all residents </a:t>
            </a:r>
          </a:p>
          <a:p>
            <a:pPr>
              <a:buFont typeface="Arial" panose="020B0604020202020204" pitchFamily="34" charset="0"/>
              <a:buChar char="•"/>
            </a:pPr>
            <a:r>
              <a:rPr lang="en-US" dirty="0"/>
              <a:t>One result is significant with health disparities in the United States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01008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EBC9-4584-4415-858A-B207014D53D2}"/>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E7BC1FB5-6A12-4394-8FF4-0B7F6A415B4E}"/>
              </a:ext>
            </a:extLst>
          </p:cNvPr>
          <p:cNvSpPr>
            <a:spLocks noGrp="1"/>
          </p:cNvSpPr>
          <p:nvPr>
            <p:ph idx="1"/>
          </p:nvPr>
        </p:nvSpPr>
        <p:spPr/>
        <p:txBody>
          <a:bodyPr/>
          <a:lstStyle/>
          <a:p>
            <a:pPr>
              <a:buFont typeface="Arial" panose="020B0604020202020204" pitchFamily="34" charset="0"/>
              <a:buChar char="•"/>
            </a:pPr>
            <a:r>
              <a:rPr lang="en-US" dirty="0"/>
              <a:t>Health care is the nation’s largest economic sector at $3.5 trillion in annual costs and approaching 20% of the US GDP</a:t>
            </a:r>
          </a:p>
          <a:p>
            <a:pPr>
              <a:buFont typeface="Arial" panose="020B0604020202020204" pitchFamily="34" charset="0"/>
              <a:buChar char="•"/>
            </a:pPr>
            <a:r>
              <a:rPr lang="en-US" dirty="0"/>
              <a:t>Despite the United States’ enormous spending on health care-the highest in the world-patient outcomes lag behind those of comparable countries </a:t>
            </a:r>
          </a:p>
          <a:p>
            <a:endParaRPr lang="en-US" dirty="0"/>
          </a:p>
          <a:p>
            <a:pPr marL="0" indent="0">
              <a:buNone/>
            </a:pPr>
            <a:endParaRPr lang="en-US" dirty="0"/>
          </a:p>
        </p:txBody>
      </p:sp>
    </p:spTree>
    <p:extLst>
      <p:ext uri="{BB962C8B-B14F-4D97-AF65-F5344CB8AC3E}">
        <p14:creationId xmlns:p14="http://schemas.microsoft.com/office/powerpoint/2010/main" val="65710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A590-E1FC-4FBA-A8A1-BFC586AAD936}"/>
              </a:ext>
            </a:extLst>
          </p:cNvPr>
          <p:cNvSpPr>
            <a:spLocks noGrp="1"/>
          </p:cNvSpPr>
          <p:nvPr>
            <p:ph type="title"/>
          </p:nvPr>
        </p:nvSpPr>
        <p:spPr/>
        <p:txBody>
          <a:bodyPr/>
          <a:lstStyle/>
          <a:p>
            <a:r>
              <a:rPr lang="en-US" dirty="0"/>
              <a:t>Health Care Infrastructure and Spending </a:t>
            </a:r>
          </a:p>
        </p:txBody>
      </p:sp>
      <p:sp>
        <p:nvSpPr>
          <p:cNvPr id="3" name="Content Placeholder 2">
            <a:extLst>
              <a:ext uri="{FF2B5EF4-FFF2-40B4-BE49-F238E27FC236}">
                <a16:creationId xmlns:a16="http://schemas.microsoft.com/office/drawing/2014/main" id="{A0CACFA0-917E-4F86-9368-6EAC09352D88}"/>
              </a:ext>
            </a:extLst>
          </p:cNvPr>
          <p:cNvSpPr>
            <a:spLocks noGrp="1"/>
          </p:cNvSpPr>
          <p:nvPr>
            <p:ph idx="1"/>
          </p:nvPr>
        </p:nvSpPr>
        <p:spPr/>
        <p:txBody>
          <a:bodyPr/>
          <a:lstStyle/>
          <a:p>
            <a:pPr>
              <a:buFont typeface="Arial" panose="020B0604020202020204" pitchFamily="34" charset="0"/>
              <a:buChar char="•"/>
            </a:pPr>
            <a:r>
              <a:rPr lang="en-US" dirty="0"/>
              <a:t> The U.S. system of delivering and financing health care is the most complicated among advanced countries </a:t>
            </a:r>
          </a:p>
          <a:p>
            <a:pPr>
              <a:buFont typeface="Arial" panose="020B0604020202020204" pitchFamily="34" charset="0"/>
              <a:buChar char="•"/>
            </a:pPr>
            <a:r>
              <a:rPr lang="en-US" dirty="0"/>
              <a:t>Some nations like Great Britain, manage health care through the government; others, like Switzerland, rely on the private market (with government subsidizing for the least well-off)</a:t>
            </a:r>
          </a:p>
          <a:p>
            <a:pPr>
              <a:buFont typeface="Arial" panose="020B0604020202020204" pitchFamily="34" charset="0"/>
              <a:buChar char="•"/>
            </a:pPr>
            <a:endParaRPr lang="en-US" dirty="0"/>
          </a:p>
          <a:p>
            <a:pPr>
              <a:buFont typeface="Arial" panose="020B0604020202020204" pitchFamily="34" charset="0"/>
              <a:buChar char="•"/>
            </a:pPr>
            <a:r>
              <a:rPr lang="en-US" dirty="0"/>
              <a:t>Singapore, for example mix government-run care for low-income residents with a private system</a:t>
            </a:r>
          </a:p>
          <a:p>
            <a:pPr>
              <a:buFont typeface="Arial" panose="020B0604020202020204" pitchFamily="34" charset="0"/>
              <a:buChar char="•"/>
            </a:pPr>
            <a:r>
              <a:rPr lang="en-US" dirty="0"/>
              <a:t>The United States includes elements of all three </a:t>
            </a:r>
          </a:p>
          <a:p>
            <a:pPr>
              <a:buFont typeface="Arial" panose="020B0604020202020204" pitchFamily="34" charset="0"/>
              <a:buChar char="•"/>
            </a:pPr>
            <a:r>
              <a:rPr lang="en-US" dirty="0"/>
              <a:t>Treating patients and paying for those treatments are managed by different collections of institutions which complicates matters further </a:t>
            </a:r>
          </a:p>
        </p:txBody>
      </p:sp>
    </p:spTree>
    <p:extLst>
      <p:ext uri="{BB962C8B-B14F-4D97-AF65-F5344CB8AC3E}">
        <p14:creationId xmlns:p14="http://schemas.microsoft.com/office/powerpoint/2010/main" val="2907523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7AD49A-4670-49CE-BDF7-42AA87385CEE}"/>
              </a:ext>
            </a:extLst>
          </p:cNvPr>
          <p:cNvPicPr>
            <a:picLocks noChangeAspect="1"/>
          </p:cNvPicPr>
          <p:nvPr/>
        </p:nvPicPr>
        <p:blipFill>
          <a:blip r:embed="rId2"/>
          <a:stretch>
            <a:fillRect/>
          </a:stretch>
        </p:blipFill>
        <p:spPr>
          <a:xfrm>
            <a:off x="1294229" y="0"/>
            <a:ext cx="9889586" cy="6738425"/>
          </a:xfrm>
          <a:prstGeom prst="rect">
            <a:avLst/>
          </a:prstGeom>
        </p:spPr>
      </p:pic>
    </p:spTree>
    <p:extLst>
      <p:ext uri="{BB962C8B-B14F-4D97-AF65-F5344CB8AC3E}">
        <p14:creationId xmlns:p14="http://schemas.microsoft.com/office/powerpoint/2010/main" val="401340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E83FF-118A-4230-BC55-67F74CA239EE}"/>
              </a:ext>
            </a:extLst>
          </p:cNvPr>
          <p:cNvPicPr>
            <a:picLocks noChangeAspect="1"/>
          </p:cNvPicPr>
          <p:nvPr/>
        </p:nvPicPr>
        <p:blipFill>
          <a:blip r:embed="rId2"/>
          <a:stretch>
            <a:fillRect/>
          </a:stretch>
        </p:blipFill>
        <p:spPr>
          <a:xfrm>
            <a:off x="1266092" y="1"/>
            <a:ext cx="9608234" cy="6310312"/>
          </a:xfrm>
          <a:prstGeom prst="rect">
            <a:avLst/>
          </a:prstGeom>
        </p:spPr>
      </p:pic>
    </p:spTree>
    <p:extLst>
      <p:ext uri="{BB962C8B-B14F-4D97-AF65-F5344CB8AC3E}">
        <p14:creationId xmlns:p14="http://schemas.microsoft.com/office/powerpoint/2010/main" val="158872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534E-06EB-4070-9727-BA3BA5114A51}"/>
              </a:ext>
            </a:extLst>
          </p:cNvPr>
          <p:cNvSpPr>
            <a:spLocks noGrp="1"/>
          </p:cNvSpPr>
          <p:nvPr>
            <p:ph type="title"/>
          </p:nvPr>
        </p:nvSpPr>
        <p:spPr/>
        <p:txBody>
          <a:bodyPr/>
          <a:lstStyle/>
          <a:p>
            <a:r>
              <a:rPr lang="en-US" dirty="0"/>
              <a:t>Present and Future </a:t>
            </a:r>
          </a:p>
        </p:txBody>
      </p:sp>
      <p:sp>
        <p:nvSpPr>
          <p:cNvPr id="3" name="Content Placeholder 2">
            <a:extLst>
              <a:ext uri="{FF2B5EF4-FFF2-40B4-BE49-F238E27FC236}">
                <a16:creationId xmlns:a16="http://schemas.microsoft.com/office/drawing/2014/main" id="{F0DE85CE-0A4B-4CC8-A6D2-9335F8A2CA3E}"/>
              </a:ext>
            </a:extLst>
          </p:cNvPr>
          <p:cNvSpPr>
            <a:spLocks noGrp="1"/>
          </p:cNvSpPr>
          <p:nvPr>
            <p:ph idx="1"/>
          </p:nvPr>
        </p:nvSpPr>
        <p:spPr/>
        <p:txBody>
          <a:bodyPr/>
          <a:lstStyle/>
          <a:p>
            <a:pPr>
              <a:buFont typeface="Arial" panose="020B0604020202020204" pitchFamily="34" charset="0"/>
              <a:buChar char="•"/>
            </a:pPr>
            <a:r>
              <a:rPr lang="en-US" dirty="0"/>
              <a:t>After a drop in annual increases after the Affordable Care Act (ACA’s) passage, costs have begun again to rise steadily with </a:t>
            </a:r>
          </a:p>
          <a:p>
            <a:pPr lvl="1">
              <a:buFont typeface="Arial" panose="020B0604020202020204" pitchFamily="34" charset="0"/>
              <a:buChar char="•"/>
            </a:pPr>
            <a:r>
              <a:rPr lang="en-US" dirty="0"/>
              <a:t>A rise in prescription drug costs </a:t>
            </a:r>
          </a:p>
          <a:p>
            <a:pPr lvl="1">
              <a:buFont typeface="Arial" panose="020B0604020202020204" pitchFamily="34" charset="0"/>
              <a:buChar char="•"/>
            </a:pPr>
            <a:r>
              <a:rPr lang="en-US" dirty="0"/>
              <a:t>Higher costs for out-of-pocket care </a:t>
            </a:r>
          </a:p>
          <a:p>
            <a:pPr lvl="1">
              <a:buFont typeface="Arial" panose="020B0604020202020204" pitchFamily="34" charset="0"/>
              <a:buChar char="•"/>
            </a:pPr>
            <a:r>
              <a:rPr lang="en-US" dirty="0"/>
              <a:t>Rising Medicare expenses (as a large number of baby boomers age into the program and </a:t>
            </a:r>
          </a:p>
          <a:p>
            <a:pPr lvl="1">
              <a:buFont typeface="Arial" panose="020B0604020202020204" pitchFamily="34" charset="0"/>
              <a:buChar char="•"/>
            </a:pPr>
            <a:r>
              <a:rPr lang="en-US" dirty="0"/>
              <a:t>ACA premium hikes (a consequence of executive branch regulatory actions designed to weaken the ACA) </a:t>
            </a:r>
          </a:p>
        </p:txBody>
      </p:sp>
    </p:spTree>
    <p:extLst>
      <p:ext uri="{BB962C8B-B14F-4D97-AF65-F5344CB8AC3E}">
        <p14:creationId xmlns:p14="http://schemas.microsoft.com/office/powerpoint/2010/main" val="97284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0AD37-836E-47BA-9AA6-772FF3AA843B}"/>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dirty="0"/>
              <a:t>Why do Americans pay so much for health care? </a:t>
            </a:r>
          </a:p>
        </p:txBody>
      </p:sp>
    </p:spTree>
    <p:extLst>
      <p:ext uri="{BB962C8B-B14F-4D97-AF65-F5344CB8AC3E}">
        <p14:creationId xmlns:p14="http://schemas.microsoft.com/office/powerpoint/2010/main" val="377650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8140D-F1F0-4B31-B123-8463FF9095BA}"/>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dirty="0"/>
              <a:t>Because the US providers charge more for the same service. Without a single regulator negotiating prices, costs are simply passed along. </a:t>
            </a:r>
          </a:p>
        </p:txBody>
      </p:sp>
    </p:spTree>
    <p:extLst>
      <p:ext uri="{BB962C8B-B14F-4D97-AF65-F5344CB8AC3E}">
        <p14:creationId xmlns:p14="http://schemas.microsoft.com/office/powerpoint/2010/main" val="3167560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53619A-A20E-4C7E-B85A-087BFA59CCAB}"/>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Understanding the Context on the Cost Rise of Health Care: Video </a:t>
            </a:r>
          </a:p>
        </p:txBody>
      </p:sp>
      <p:sp>
        <p:nvSpPr>
          <p:cNvPr id="3" name="Content Placeholder 2">
            <a:extLst>
              <a:ext uri="{FF2B5EF4-FFF2-40B4-BE49-F238E27FC236}">
                <a16:creationId xmlns:a16="http://schemas.microsoft.com/office/drawing/2014/main" id="{B39449DD-A9F3-4ACD-B656-9EBCB006924C}"/>
              </a:ext>
            </a:extLst>
          </p:cNvPr>
          <p:cNvSpPr>
            <a:spLocks noGrp="1"/>
          </p:cNvSpPr>
          <p:nvPr>
            <p:ph idx="1"/>
          </p:nvPr>
        </p:nvSpPr>
        <p:spPr>
          <a:xfrm>
            <a:off x="5231958" y="605896"/>
            <a:ext cx="5923721" cy="5646208"/>
          </a:xfrm>
        </p:spPr>
        <p:txBody>
          <a:bodyPr anchor="ctr">
            <a:normAutofit/>
          </a:bodyPr>
          <a:lstStyle/>
          <a:p>
            <a:r>
              <a:rPr lang="en-US" sz="2400" dirty="0">
                <a:hlinkClick r:id="rId2"/>
              </a:rPr>
              <a:t>https://www.youtube.com/watch?v=3NvnOUcG-ZI</a:t>
            </a:r>
            <a:endParaRPr lang="en-US" sz="2400" dirty="0"/>
          </a:p>
        </p:txBody>
      </p:sp>
    </p:spTree>
    <p:extLst>
      <p:ext uri="{BB962C8B-B14F-4D97-AF65-F5344CB8AC3E}">
        <p14:creationId xmlns:p14="http://schemas.microsoft.com/office/powerpoint/2010/main" val="194287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
      <a:dk1>
        <a:srgbClr val="000000"/>
      </a:dk1>
      <a:lt1>
        <a:srgbClr val="FFFFFF"/>
      </a:lt1>
      <a:dk2>
        <a:srgbClr val="34381F"/>
      </a:dk2>
      <a:lt2>
        <a:srgbClr val="E8E2E3"/>
      </a:lt2>
      <a:accent1>
        <a:srgbClr val="33B39D"/>
      </a:accent1>
      <a:accent2>
        <a:srgbClr val="28B864"/>
      </a:accent2>
      <a:accent3>
        <a:srgbClr val="35B935"/>
      </a:accent3>
      <a:accent4>
        <a:srgbClr val="62B427"/>
      </a:accent4>
      <a:accent5>
        <a:srgbClr val="96AB30"/>
      </a:accent5>
      <a:accent6>
        <a:srgbClr val="C29C2A"/>
      </a:accent6>
      <a:hlink>
        <a:srgbClr val="6B8A2E"/>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Vapor Trail</Template>
  <TotalTime>90</TotalTime>
  <Words>1203</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RetrospectVTI</vt:lpstr>
      <vt:lpstr>The Politics of Health Care in the United States </vt:lpstr>
      <vt:lpstr>Introduction </vt:lpstr>
      <vt:lpstr>Health Care Infrastructure and Spending </vt:lpstr>
      <vt:lpstr>PowerPoint Presentation</vt:lpstr>
      <vt:lpstr>PowerPoint Presentation</vt:lpstr>
      <vt:lpstr>Present and Future </vt:lpstr>
      <vt:lpstr>PowerPoint Presentation</vt:lpstr>
      <vt:lpstr>PowerPoint Presentation</vt:lpstr>
      <vt:lpstr>Understanding the Context on the Cost Rise of Health Care: Video </vt:lpstr>
      <vt:lpstr>Pharmaceutical Companies </vt:lpstr>
      <vt:lpstr>Pharmaceutical Companies </vt:lpstr>
      <vt:lpstr>Pharmaceutical Companies </vt:lpstr>
      <vt:lpstr>Pharmaceutical Companies </vt:lpstr>
      <vt:lpstr>Pharmaceutical Companies: Summary </vt:lpstr>
      <vt:lpstr>Patient Outcomes </vt:lpstr>
      <vt:lpstr>PowerPoint Presentation</vt:lpstr>
      <vt:lpstr>Management of Finances </vt:lpstr>
      <vt:lpstr>Management of Finances </vt:lpstr>
      <vt:lpstr>Politics of Providing Equitable Health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Health Care in the United States</dc:title>
  <dc:creator>Vanessa</dc:creator>
  <cp:lastModifiedBy>Nicholson, Vanessa J</cp:lastModifiedBy>
  <cp:revision>5</cp:revision>
  <dcterms:created xsi:type="dcterms:W3CDTF">2019-09-03T22:12:47Z</dcterms:created>
  <dcterms:modified xsi:type="dcterms:W3CDTF">2020-09-08T13:58:01Z</dcterms:modified>
</cp:coreProperties>
</file>